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8497550" cy="798195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5250" y="1076325"/>
            <a:ext cx="18116550" cy="6581775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B7D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5250" y="1085850"/>
            <a:ext cx="1323975" cy="3162300"/>
          </a:xfrm>
          <a:prstGeom prst="rect">
            <a:avLst/>
          </a:prstGeom>
          <a:solidFill>
            <a:srgbClr val="DCEBFA"/>
          </a:solidFill>
          <a:ln w="15875">
            <a:solidFill>
              <a:srgbClr val="6B7D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420" b="0">
                <a:solidFill>
                  <a:srgbClr val="123B68"/>
                </a:solidFill>
              </a:rPr>
              <a:t>HR</a:t>
            </a:r>
          </a:p>
        </p:txBody>
      </p:sp>
      <p:sp>
        <p:nvSpPr>
          <p:cNvPr id="4" name="Diamond 3"/>
          <p:cNvSpPr/>
          <p:nvPr/>
        </p:nvSpPr>
        <p:spPr>
          <a:xfrm>
            <a:off x="5943600" y="1200150"/>
            <a:ext cx="2171700" cy="1809750"/>
          </a:xfrm>
          <a:prstGeom prst="diamond">
            <a:avLst/>
          </a:prstGeom>
          <a:solidFill>
            <a:srgbClr val="D9E9FA"/>
          </a:solidFill>
          <a:ln w="15875">
            <a:solidFill>
              <a:srgbClr val="1452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280" b="0">
                <a:solidFill>
                  <a:srgbClr val="123B68"/>
                </a:solidFill>
              </a:rPr>
              <a:t>Background</a:t>
            </a:r>
          </a:p>
          <a:p>
            <a:pPr algn="ctr"/>
            <a:r>
              <a:rPr sz="1280" b="0">
                <a:solidFill>
                  <a:srgbClr val="123B68"/>
                </a:solidFill>
              </a:rPr>
              <a:t>check cleared?</a:t>
            </a:r>
          </a:p>
        </p:txBody>
      </p:sp>
      <p:sp>
        <p:nvSpPr>
          <p:cNvPr id="5" name="Rectangle 4"/>
          <p:cNvSpPr/>
          <p:nvPr/>
        </p:nvSpPr>
        <p:spPr>
          <a:xfrm>
            <a:off x="95250" y="5876925"/>
            <a:ext cx="1323975" cy="1781175"/>
          </a:xfrm>
          <a:prstGeom prst="rect">
            <a:avLst/>
          </a:prstGeom>
          <a:solidFill>
            <a:srgbClr val="DCEBFA"/>
          </a:solidFill>
          <a:ln w="15875">
            <a:solidFill>
              <a:srgbClr val="6B7D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720" b="1">
                <a:solidFill>
                  <a:srgbClr val="123B68"/>
                </a:solidFill>
              </a:rPr>
              <a:t>Hiring</a:t>
            </a:r>
          </a:p>
          <a:p>
            <a:pPr algn="ctr"/>
            <a:r>
              <a:rPr sz="1720" b="1">
                <a:solidFill>
                  <a:srgbClr val="123B68"/>
                </a:solidFill>
              </a:rPr>
              <a:t>Manager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" y="4248150"/>
            <a:ext cx="1323975" cy="1628775"/>
          </a:xfrm>
          <a:prstGeom prst="rect">
            <a:avLst/>
          </a:prstGeom>
          <a:solidFill>
            <a:srgbClr val="DCEBFA"/>
          </a:solidFill>
          <a:ln w="15875">
            <a:solidFill>
              <a:srgbClr val="6B7D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0">
                <a:solidFill>
                  <a:srgbClr val="123B68"/>
                </a:solidFill>
              </a:rPr>
              <a:t>IT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040100" y="1647825"/>
            <a:ext cx="2066925" cy="942975"/>
          </a:xfrm>
          <a:prstGeom prst="roundRect">
            <a:avLst/>
          </a:prstGeom>
          <a:solidFill>
            <a:srgbClr val="438ED1"/>
          </a:solidFill>
          <a:ln w="15875">
            <a:solidFill>
              <a:srgbClr val="1452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00" b="0">
                <a:solidFill>
                  <a:srgbClr val="FFFFFF"/>
                </a:solidFill>
              </a:rPr>
              <a:t>Onboarding</a:t>
            </a:r>
          </a:p>
          <a:p>
            <a:pPr algn="ctr"/>
            <a:r>
              <a:rPr sz="1500" b="0">
                <a:solidFill>
                  <a:srgbClr val="FFFFFF"/>
                </a:solidFill>
              </a:rPr>
              <a:t>complete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543050" y="1695450"/>
            <a:ext cx="1943100" cy="857250"/>
          </a:xfrm>
          <a:prstGeom prst="roundRect">
            <a:avLst/>
          </a:prstGeom>
          <a:solidFill>
            <a:srgbClr val="E4F0FC"/>
          </a:solidFill>
          <a:ln w="15875">
            <a:solidFill>
              <a:srgbClr val="1452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0">
                <a:solidFill>
                  <a:srgbClr val="123B68"/>
                </a:solidFill>
              </a:rPr>
              <a:t>Send offer letter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58100" y="6315075"/>
            <a:ext cx="1809750" cy="876300"/>
          </a:xfrm>
          <a:prstGeom prst="roundRect">
            <a:avLst/>
          </a:prstGeom>
          <a:solidFill>
            <a:srgbClr val="E4F0FC"/>
          </a:solidFill>
          <a:ln w="15875">
            <a:solidFill>
              <a:srgbClr val="1452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0">
                <a:solidFill>
                  <a:srgbClr val="123B68"/>
                </a:solidFill>
              </a:rPr>
              <a:t>First day</a:t>
            </a:r>
          </a:p>
          <a:p>
            <a:pPr algn="ctr"/>
            <a:r>
              <a:rPr sz="1350" b="0">
                <a:solidFill>
                  <a:srgbClr val="123B68"/>
                </a:solidFill>
              </a:rPr>
              <a:t>orientation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982200" y="6315075"/>
            <a:ext cx="1790700" cy="876300"/>
          </a:xfrm>
          <a:prstGeom prst="roundRect">
            <a:avLst/>
          </a:prstGeom>
          <a:solidFill>
            <a:srgbClr val="E4F0FC"/>
          </a:solidFill>
          <a:ln w="15875">
            <a:solidFill>
              <a:srgbClr val="1452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0">
                <a:solidFill>
                  <a:srgbClr val="123B68"/>
                </a:solidFill>
              </a:rPr>
              <a:t>Training plan</a:t>
            </a:r>
          </a:p>
          <a:p>
            <a:pPr algn="ctr"/>
            <a:r>
              <a:rPr sz="1350" b="0">
                <a:solidFill>
                  <a:srgbClr val="123B68"/>
                </a:solidFill>
              </a:rPr>
              <a:t>ready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905875" y="4648200"/>
            <a:ext cx="1819275" cy="857250"/>
          </a:xfrm>
          <a:prstGeom prst="roundRect">
            <a:avLst/>
          </a:prstGeom>
          <a:solidFill>
            <a:srgbClr val="E4F0FC"/>
          </a:solidFill>
          <a:ln w="15875">
            <a:solidFill>
              <a:srgbClr val="1452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0">
                <a:solidFill>
                  <a:srgbClr val="123B68"/>
                </a:solidFill>
              </a:rPr>
              <a:t>Provision</a:t>
            </a:r>
          </a:p>
          <a:p>
            <a:pPr algn="ctr"/>
            <a:r>
              <a:rPr sz="1350" b="0">
                <a:solidFill>
                  <a:srgbClr val="123B68"/>
                </a:solidFill>
              </a:rPr>
              <a:t>accounts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19725" y="6315075"/>
            <a:ext cx="1762125" cy="876300"/>
          </a:xfrm>
          <a:prstGeom prst="roundRect">
            <a:avLst/>
          </a:prstGeom>
          <a:solidFill>
            <a:srgbClr val="E4F0FC"/>
          </a:solidFill>
          <a:ln w="15875">
            <a:solidFill>
              <a:srgbClr val="1452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0">
                <a:solidFill>
                  <a:srgbClr val="123B68"/>
                </a:solidFill>
              </a:rPr>
              <a:t>Prepare</a:t>
            </a:r>
          </a:p>
          <a:p>
            <a:pPr algn="ctr"/>
            <a:r>
              <a:rPr sz="1350" b="0">
                <a:solidFill>
                  <a:srgbClr val="123B68"/>
                </a:solidFill>
              </a:rPr>
              <a:t>workspace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05875" y="1695450"/>
            <a:ext cx="1819275" cy="847725"/>
          </a:xfrm>
          <a:prstGeom prst="roundRect">
            <a:avLst/>
          </a:prstGeom>
          <a:solidFill>
            <a:srgbClr val="E4F0FC"/>
          </a:solidFill>
          <a:ln w="15875">
            <a:solidFill>
              <a:srgbClr val="1452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0">
                <a:solidFill>
                  <a:srgbClr val="123B68"/>
                </a:solidFill>
              </a:rPr>
              <a:t>Request</a:t>
            </a:r>
          </a:p>
          <a:p>
            <a:pPr algn="ctr"/>
            <a:r>
              <a:rPr sz="1350" b="0">
                <a:solidFill>
                  <a:srgbClr val="123B68"/>
                </a:solidFill>
              </a:rPr>
              <a:t>equipment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3773150" y="1695450"/>
            <a:ext cx="1809750" cy="847725"/>
          </a:xfrm>
          <a:prstGeom prst="roundRect">
            <a:avLst/>
          </a:prstGeom>
          <a:solidFill>
            <a:srgbClr val="E4F0FC"/>
          </a:solidFill>
          <a:ln w="15875">
            <a:solidFill>
              <a:srgbClr val="1452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0">
                <a:solidFill>
                  <a:srgbClr val="123B68"/>
                </a:solidFill>
              </a:rPr>
              <a:t>Complete</a:t>
            </a:r>
          </a:p>
          <a:p>
            <a:pPr algn="ctr"/>
            <a:r>
              <a:rPr sz="1350" b="0">
                <a:solidFill>
                  <a:srgbClr val="123B68"/>
                </a:solidFill>
              </a:rPr>
              <a:t>tax forms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1249025" y="4648200"/>
            <a:ext cx="1743075" cy="857250"/>
          </a:xfrm>
          <a:prstGeom prst="roundRect">
            <a:avLst/>
          </a:prstGeom>
          <a:solidFill>
            <a:srgbClr val="E4F0FC"/>
          </a:solidFill>
          <a:ln w="15875">
            <a:solidFill>
              <a:srgbClr val="1452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0">
                <a:solidFill>
                  <a:srgbClr val="123B68"/>
                </a:solidFill>
              </a:rPr>
              <a:t>Access</a:t>
            </a:r>
          </a:p>
          <a:p>
            <a:pPr algn="ctr"/>
            <a:r>
              <a:rPr sz="1350" b="0">
                <a:solidFill>
                  <a:srgbClr val="123B68"/>
                </a:solidFill>
              </a:rPr>
              <a:t>confirmed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876675" y="1695450"/>
            <a:ext cx="1685925" cy="847725"/>
          </a:xfrm>
          <a:prstGeom prst="roundRect">
            <a:avLst/>
          </a:prstGeom>
          <a:solidFill>
            <a:srgbClr val="E4F0FC"/>
          </a:solidFill>
          <a:ln w="15875">
            <a:solidFill>
              <a:srgbClr val="1452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650" b="0">
                <a:solidFill>
                  <a:srgbClr val="123B68"/>
                </a:solidFill>
              </a:rPr>
              <a:t>Accept offer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6475" y="3514725"/>
            <a:ext cx="1905000" cy="514350"/>
          </a:xfrm>
          <a:prstGeom prst="roundRect">
            <a:avLst/>
          </a:prstGeom>
          <a:solidFill>
            <a:srgbClr val="E4F0FC"/>
          </a:solidFill>
          <a:ln w="15875">
            <a:solidFill>
              <a:srgbClr val="1452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200" b="0">
                <a:solidFill>
                  <a:srgbClr val="123B68"/>
                </a:solidFill>
              </a:rPr>
              <a:t>Hold start date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01056" y="133350"/>
            <a:ext cx="7476363" cy="60960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3750" b="1">
                <a:solidFill>
                  <a:srgbClr val="123B68"/>
                </a:solidFill>
              </a:rPr>
              <a:t>Employee Onboarding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39125" y="1809750"/>
            <a:ext cx="390525" cy="21907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050" b="0">
                <a:solidFill>
                  <a:srgbClr val="26476B"/>
                </a:solidFill>
              </a:rPr>
              <a:t>Yes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53275" y="3076575"/>
            <a:ext cx="333375" cy="21907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050" b="0">
                <a:solidFill>
                  <a:srgbClr val="26476B"/>
                </a:solidFill>
              </a:rPr>
              <a:t>No</a:t>
            </a:r>
          </a:p>
        </p:txBody>
      </p:sp>
      <p:cxnSp>
        <p:nvCxnSpPr>
          <p:cNvPr id="21" name="Connector 20"/>
          <p:cNvCxnSpPr>
            <a:stCxn id="8" idx="3"/>
            <a:endCxn id="16" idx="1"/>
          </p:cNvCxnSpPr>
          <p:nvPr/>
        </p:nvCxnSpPr>
        <p:spPr>
          <a:xfrm flipV="1">
            <a:off x="3486150" y="2119312"/>
            <a:ext cx="390525" cy="4763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>
            <a:stCxn id="16" idx="3"/>
            <a:endCxn id="4" idx="1"/>
          </p:cNvCxnSpPr>
          <p:nvPr/>
        </p:nvCxnSpPr>
        <p:spPr>
          <a:xfrm flipV="1">
            <a:off x="5562600" y="2105025"/>
            <a:ext cx="381000" cy="14287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>
            <a:stCxn id="4" idx="3"/>
            <a:endCxn id="13" idx="1"/>
          </p:cNvCxnSpPr>
          <p:nvPr/>
        </p:nvCxnSpPr>
        <p:spPr>
          <a:xfrm>
            <a:off x="8115300" y="2105025"/>
            <a:ext cx="790575" cy="14287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>
            <a:stCxn id="4" idx="2"/>
            <a:endCxn id="17" idx="0"/>
          </p:cNvCxnSpPr>
          <p:nvPr/>
        </p:nvCxnSpPr>
        <p:spPr>
          <a:xfrm>
            <a:off x="7029450" y="3009900"/>
            <a:ext cx="9525" cy="5048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>
            <a:stCxn id="13" idx="2"/>
            <a:endCxn id="11" idx="0"/>
          </p:cNvCxnSpPr>
          <p:nvPr/>
        </p:nvCxnSpPr>
        <p:spPr>
          <a:xfrm flipH="1">
            <a:off x="9815512" y="2543175"/>
            <a:ext cx="0" cy="21050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>
            <a:stCxn id="11" idx="3"/>
            <a:endCxn id="15" idx="1"/>
          </p:cNvCxnSpPr>
          <p:nvPr/>
        </p:nvCxnSpPr>
        <p:spPr>
          <a:xfrm flipV="1">
            <a:off x="10725150" y="5076825"/>
            <a:ext cx="523875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>
            <a:stCxn id="15" idx="0"/>
            <a:endCxn id="14" idx="2"/>
          </p:cNvCxnSpPr>
          <p:nvPr/>
        </p:nvCxnSpPr>
        <p:spPr>
          <a:xfrm flipV="1">
            <a:off x="12120562" y="2543175"/>
            <a:ext cx="2557463" cy="21050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>
            <a:stCxn id="14" idx="3"/>
            <a:endCxn id="7" idx="1"/>
          </p:cNvCxnSpPr>
          <p:nvPr/>
        </p:nvCxnSpPr>
        <p:spPr>
          <a:xfrm flipV="1">
            <a:off x="15582900" y="2119312"/>
            <a:ext cx="457200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>
            <a:stCxn id="16" idx="2"/>
            <a:endCxn id="12" idx="0"/>
          </p:cNvCxnSpPr>
          <p:nvPr/>
        </p:nvCxnSpPr>
        <p:spPr>
          <a:xfrm>
            <a:off x="4719637" y="2543175"/>
            <a:ext cx="1581150" cy="377190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>
            <a:stCxn id="12" idx="3"/>
            <a:endCxn id="9" idx="1"/>
          </p:cNvCxnSpPr>
          <p:nvPr/>
        </p:nvCxnSpPr>
        <p:spPr>
          <a:xfrm flipV="1">
            <a:off x="7181850" y="6753225"/>
            <a:ext cx="476250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>
            <a:stCxn id="9" idx="3"/>
            <a:endCxn id="10" idx="1"/>
          </p:cNvCxnSpPr>
          <p:nvPr/>
        </p:nvCxnSpPr>
        <p:spPr>
          <a:xfrm flipV="1">
            <a:off x="9467850" y="6753225"/>
            <a:ext cx="514350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>
            <a:stCxn id="10" idx="0"/>
            <a:endCxn id="15" idx="2"/>
          </p:cNvCxnSpPr>
          <p:nvPr/>
        </p:nvCxnSpPr>
        <p:spPr>
          <a:xfrm flipV="1">
            <a:off x="10877550" y="5505450"/>
            <a:ext cx="1243012" cy="8096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