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5944850" cy="22469475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800725" y="5991225"/>
            <a:ext cx="4133850" cy="742950"/>
          </a:xfrm>
          <a:prstGeom prst="roundRect">
            <a:avLst/>
          </a:prstGeom>
          <a:solidFill>
            <a:srgbClr val="DDF3EF"/>
          </a:solidFill>
          <a:ln w="15875">
            <a:solidFill>
              <a:srgbClr val="7AB9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9525" rIns="9525" tIns="9525" bIns="9525"/>
          <a:lstStyle/>
          <a:p>
            <a:pPr algn="ctr"/>
            <a:r>
              <a:rPr sz="1580" b="1">
                <a:solidFill>
                  <a:srgbClr val="243447"/>
                </a:solidFill>
              </a:rPr>
              <a:t>Start expense claim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800725" y="7200900"/>
            <a:ext cx="4133850" cy="742950"/>
          </a:xfrm>
          <a:prstGeom prst="roundRect">
            <a:avLst/>
          </a:prstGeom>
          <a:solidFill>
            <a:srgbClr val="FCE8D4"/>
          </a:solidFill>
          <a:ln w="15875">
            <a:solidFill>
              <a:srgbClr val="EFA4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9525" rIns="9525" tIns="9525" bIns="9525"/>
          <a:lstStyle/>
          <a:p>
            <a:pPr algn="ctr"/>
            <a:r>
              <a:rPr sz="1580" b="1">
                <a:solidFill>
                  <a:srgbClr val="243447"/>
                </a:solidFill>
              </a:rPr>
              <a:t>Collect receipts and</a:t>
            </a:r>
          </a:p>
          <a:p>
            <a:pPr algn="ctr"/>
            <a:r>
              <a:rPr sz="1580" b="1">
                <a:solidFill>
                  <a:srgbClr val="243447"/>
                </a:solidFill>
              </a:rPr>
              <a:t>invoices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800725" y="9791700"/>
            <a:ext cx="4133850" cy="742950"/>
          </a:xfrm>
          <a:prstGeom prst="roundRect">
            <a:avLst/>
          </a:prstGeom>
          <a:solidFill>
            <a:srgbClr val="E7E5FA"/>
          </a:solidFill>
          <a:ln w="15875">
            <a:solidFill>
              <a:srgbClr val="9B9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9525" rIns="9525" tIns="9525" bIns="9525"/>
          <a:lstStyle/>
          <a:p>
            <a:pPr algn="ctr"/>
            <a:r>
              <a:rPr sz="1580" b="0">
                <a:solidFill>
                  <a:srgbClr val="243447"/>
                </a:solidFill>
              </a:rPr>
              <a:t>Open employee expense</a:t>
            </a:r>
          </a:p>
          <a:p>
            <a:pPr algn="ctr"/>
            <a:r>
              <a:rPr sz="1580" b="0">
                <a:solidFill>
                  <a:srgbClr val="243447"/>
                </a:solidFill>
              </a:rPr>
              <a:t>portal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800725" y="10991850"/>
            <a:ext cx="4133850" cy="742950"/>
          </a:xfrm>
          <a:prstGeom prst="roundRect">
            <a:avLst/>
          </a:prstGeom>
          <a:solidFill>
            <a:srgbClr val="DDF3EF"/>
          </a:solidFill>
          <a:ln w="15875">
            <a:solidFill>
              <a:srgbClr val="7AB9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9525" rIns="9525" tIns="9525" bIns="9525"/>
          <a:lstStyle/>
          <a:p>
            <a:pPr algn="ctr"/>
            <a:r>
              <a:rPr sz="1580" b="1">
                <a:solidFill>
                  <a:srgbClr val="243447"/>
                </a:solidFill>
              </a:rPr>
              <a:t>Enter expense details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800725" y="12201525"/>
            <a:ext cx="4133850" cy="742950"/>
          </a:xfrm>
          <a:prstGeom prst="roundRect">
            <a:avLst/>
          </a:prstGeom>
          <a:solidFill>
            <a:srgbClr val="FCE8D4"/>
          </a:solidFill>
          <a:ln w="15875">
            <a:solidFill>
              <a:srgbClr val="EFA4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9525" rIns="9525" tIns="9525" bIns="9525"/>
          <a:lstStyle/>
          <a:p>
            <a:pPr algn="ctr"/>
            <a:r>
              <a:rPr sz="1580" b="1">
                <a:solidFill>
                  <a:srgbClr val="243447"/>
                </a:solidFill>
              </a:rPr>
              <a:t>Attach supporting</a:t>
            </a:r>
          </a:p>
          <a:p>
            <a:pPr algn="ctr"/>
            <a:r>
              <a:rPr sz="1580" b="1">
                <a:solidFill>
                  <a:srgbClr val="243447"/>
                </a:solidFill>
              </a:rPr>
              <a:t>documents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800725" y="14658975"/>
            <a:ext cx="4133850" cy="742950"/>
          </a:xfrm>
          <a:prstGeom prst="roundRect">
            <a:avLst/>
          </a:prstGeom>
          <a:solidFill>
            <a:srgbClr val="E7E5FA"/>
          </a:solidFill>
          <a:ln w="15875">
            <a:solidFill>
              <a:srgbClr val="9B9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9525" rIns="9525" tIns="9525" bIns="9525"/>
          <a:lstStyle/>
          <a:p>
            <a:pPr algn="ctr"/>
            <a:r>
              <a:rPr sz="1580" b="1">
                <a:solidFill>
                  <a:srgbClr val="243447"/>
                </a:solidFill>
              </a:rPr>
              <a:t>Manager review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800725" y="15878175"/>
            <a:ext cx="4133850" cy="742950"/>
          </a:xfrm>
          <a:prstGeom prst="roundRect">
            <a:avLst/>
          </a:prstGeom>
          <a:solidFill>
            <a:srgbClr val="DDF3EF"/>
          </a:solidFill>
          <a:ln w="15875">
            <a:solidFill>
              <a:srgbClr val="7AB9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9525" rIns="9525" tIns="9525" bIns="9525"/>
          <a:lstStyle/>
          <a:p>
            <a:pPr algn="ctr"/>
            <a:r>
              <a:rPr sz="1580" b="1">
                <a:solidFill>
                  <a:srgbClr val="243447"/>
                </a:solidFill>
              </a:rPr>
              <a:t>Finance approval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800725" y="17087850"/>
            <a:ext cx="4133850" cy="742950"/>
          </a:xfrm>
          <a:prstGeom prst="roundRect">
            <a:avLst/>
          </a:prstGeom>
          <a:solidFill>
            <a:srgbClr val="FCE8D4"/>
          </a:solidFill>
          <a:ln w="15875">
            <a:solidFill>
              <a:srgbClr val="EFA4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9525" rIns="9525" tIns="9525" bIns="9525"/>
          <a:lstStyle/>
          <a:p>
            <a:pPr algn="ctr"/>
            <a:r>
              <a:rPr sz="1580" b="1">
                <a:solidFill>
                  <a:srgbClr val="243447"/>
                </a:solidFill>
              </a:rPr>
              <a:t>Schedule reimbursement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800725" y="18297525"/>
            <a:ext cx="4133850" cy="742950"/>
          </a:xfrm>
          <a:prstGeom prst="roundRect">
            <a:avLst/>
          </a:prstGeom>
          <a:solidFill>
            <a:srgbClr val="E7E5FA"/>
          </a:solidFill>
          <a:ln w="15875">
            <a:solidFill>
              <a:srgbClr val="9B9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9525" rIns="9525" tIns="9525" bIns="9525"/>
          <a:lstStyle/>
          <a:p>
            <a:pPr algn="ctr"/>
            <a:r>
              <a:rPr sz="1580" b="1">
                <a:solidFill>
                  <a:srgbClr val="243447"/>
                </a:solidFill>
              </a:rPr>
              <a:t>Claim paid and archived</a:t>
            </a:r>
          </a:p>
        </p:txBody>
      </p:sp>
      <p:sp>
        <p:nvSpPr>
          <p:cNvPr id="11" name="Diamond 10"/>
          <p:cNvSpPr/>
          <p:nvPr/>
        </p:nvSpPr>
        <p:spPr>
          <a:xfrm>
            <a:off x="6534150" y="8410575"/>
            <a:ext cx="2647950" cy="942975"/>
          </a:xfrm>
          <a:prstGeom prst="diamond">
            <a:avLst/>
          </a:prstGeom>
          <a:solidFill>
            <a:srgbClr val="FFF8D9"/>
          </a:solidFill>
          <a:ln w="15875">
            <a:solidFill>
              <a:srgbClr val="D7AE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9525" rIns="9525" tIns="9525" bIns="9525"/>
          <a:lstStyle/>
          <a:p>
            <a:pPr algn="ctr"/>
            <a:r>
              <a:rPr sz="1350" b="1">
                <a:solidFill>
                  <a:srgbClr val="243447"/>
                </a:solidFill>
              </a:rPr>
              <a:t>Receipts</a:t>
            </a:r>
          </a:p>
          <a:p>
            <a:pPr algn="ctr"/>
            <a:r>
              <a:rPr sz="1350" b="1">
                <a:solidFill>
                  <a:srgbClr val="243447"/>
                </a:solidFill>
              </a:rPr>
              <a:t>complete?</a:t>
            </a:r>
          </a:p>
        </p:txBody>
      </p:sp>
      <p:sp>
        <p:nvSpPr>
          <p:cNvPr id="12" name="Diamond 11"/>
          <p:cNvSpPr/>
          <p:nvPr/>
        </p:nvSpPr>
        <p:spPr>
          <a:xfrm>
            <a:off x="6534150" y="13411200"/>
            <a:ext cx="2647950" cy="942975"/>
          </a:xfrm>
          <a:prstGeom prst="diamond">
            <a:avLst/>
          </a:prstGeom>
          <a:solidFill>
            <a:srgbClr val="FFF8D9"/>
          </a:solidFill>
          <a:ln w="15875">
            <a:solidFill>
              <a:srgbClr val="D7AE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9525" rIns="9525" tIns="9525" bIns="9525"/>
          <a:lstStyle/>
          <a:p>
            <a:pPr algn="ctr"/>
            <a:r>
              <a:rPr sz="1650" b="1">
                <a:solidFill>
                  <a:srgbClr val="243447"/>
                </a:solidFill>
              </a:rPr>
              <a:t>Within policy</a:t>
            </a:r>
          </a:p>
          <a:p>
            <a:pPr algn="ctr"/>
            <a:r>
              <a:rPr sz="1650" b="1">
                <a:solidFill>
                  <a:srgbClr val="243447"/>
                </a:solidFill>
              </a:rPr>
              <a:t>limits?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79451" y="2867025"/>
            <a:ext cx="13795248" cy="733425"/>
          </a:xfrm>
          <a:prstGeom prst="rect">
            <a:avLst/>
          </a:prstGeom>
          <a:noFill/>
        </p:spPr>
        <p:txBody>
          <a:bodyPr wrap="square" anchor="ctr" lIns="9525" rIns="9525" tIns="9525" bIns="9525"/>
          <a:lstStyle/>
          <a:p>
            <a:pPr algn="ctr"/>
            <a:r>
              <a:rPr sz="1950" b="0">
                <a:solidFill>
                  <a:srgbClr val="111111"/>
                </a:solidFill>
              </a:rPr>
              <a:t>Employees submit expense claims through the expense portal within 30 days of purchase. Claims</a:t>
            </a:r>
          </a:p>
          <a:p>
            <a:pPr algn="ctr"/>
            <a:r>
              <a:rPr sz="1950" b="0">
                <a:solidFill>
                  <a:srgbClr val="111111"/>
                </a:solidFill>
              </a:rPr>
              <a:t>above the policy limit need a written justification before manager review.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50164" y="20097750"/>
            <a:ext cx="10062972" cy="352425"/>
          </a:xfrm>
          <a:prstGeom prst="rect">
            <a:avLst/>
          </a:prstGeom>
          <a:noFill/>
        </p:spPr>
        <p:txBody>
          <a:bodyPr wrap="square" anchor="ctr" lIns="9525" rIns="9525" tIns="9525" bIns="9525"/>
          <a:lstStyle/>
          <a:p>
            <a:pPr algn="ctr"/>
            <a:r>
              <a:rPr sz="1950" b="0">
                <a:solidFill>
                  <a:srgbClr val="111111"/>
                </a:solidFill>
              </a:rPr>
              <a:t>Reimbursements are paid in the next payroll run after finance approval.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5152" y="1381125"/>
            <a:ext cx="7216521" cy="447675"/>
          </a:xfrm>
          <a:prstGeom prst="rect">
            <a:avLst/>
          </a:prstGeom>
          <a:noFill/>
        </p:spPr>
        <p:txBody>
          <a:bodyPr wrap="square" anchor="ctr" lIns="9525" rIns="9525" tIns="9525" bIns="9525"/>
          <a:lstStyle/>
          <a:p>
            <a:pPr algn="ctr"/>
            <a:r>
              <a:rPr sz="2620" b="1">
                <a:solidFill>
                  <a:srgbClr val="111111"/>
                </a:solidFill>
              </a:rPr>
              <a:t>Finance Operations Handbook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3791" y="3895725"/>
            <a:ext cx="9307068" cy="342900"/>
          </a:xfrm>
          <a:prstGeom prst="rect">
            <a:avLst/>
          </a:prstGeom>
          <a:noFill/>
        </p:spPr>
        <p:txBody>
          <a:bodyPr wrap="square" anchor="ctr" lIns="9525" rIns="9525" tIns="9525" bIns="9525"/>
          <a:lstStyle/>
          <a:p>
            <a:pPr algn="ctr"/>
            <a:r>
              <a:rPr sz="1880" b="1">
                <a:solidFill>
                  <a:srgbClr val="111111"/>
                </a:solidFill>
              </a:rPr>
              <a:t>Figure 5 shows the approval workflow used by all business units.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38088" y="4752975"/>
            <a:ext cx="3649599" cy="514350"/>
          </a:xfrm>
          <a:prstGeom prst="rect">
            <a:avLst/>
          </a:prstGeom>
          <a:noFill/>
        </p:spPr>
        <p:txBody>
          <a:bodyPr wrap="square" anchor="ctr" lIns="9525" rIns="9525" tIns="9525" bIns="9525"/>
          <a:lstStyle/>
          <a:p>
            <a:pPr algn="ctr"/>
            <a:r>
              <a:rPr sz="3080" b="1">
                <a:solidFill>
                  <a:srgbClr val="243447"/>
                </a:solidFill>
              </a:rPr>
              <a:t>Expense Claim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84148" y="2200275"/>
            <a:ext cx="3413379" cy="400050"/>
          </a:xfrm>
          <a:prstGeom prst="rect">
            <a:avLst/>
          </a:prstGeom>
          <a:noFill/>
        </p:spPr>
        <p:txBody>
          <a:bodyPr wrap="square" anchor="ctr" lIns="9525" rIns="9525" tIns="9525" bIns="9525"/>
          <a:lstStyle/>
          <a:p>
            <a:pPr algn="ctr"/>
            <a:r>
              <a:rPr sz="2320" b="1">
                <a:solidFill>
                  <a:srgbClr val="111111"/>
                </a:solidFill>
              </a:rPr>
              <a:t>5.2 Expense claims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919978" y="5200650"/>
            <a:ext cx="3885819" cy="314325"/>
          </a:xfrm>
          <a:prstGeom prst="rect">
            <a:avLst/>
          </a:prstGeom>
          <a:noFill/>
        </p:spPr>
        <p:txBody>
          <a:bodyPr wrap="square" anchor="ctr" lIns="9525" rIns="9525" tIns="9525" bIns="9525"/>
          <a:lstStyle/>
          <a:p>
            <a:pPr algn="ctr"/>
            <a:r>
              <a:rPr sz="1650" b="1">
                <a:solidFill>
                  <a:srgbClr val="718096"/>
                </a:solidFill>
              </a:rPr>
              <a:t>Top-to-bottom approval workflow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408033" y="13601700"/>
            <a:ext cx="2586609" cy="257175"/>
          </a:xfrm>
          <a:prstGeom prst="rect">
            <a:avLst/>
          </a:prstGeom>
          <a:noFill/>
        </p:spPr>
        <p:txBody>
          <a:bodyPr wrap="square" anchor="ctr" lIns="9525" rIns="9525" tIns="9525" bIns="9525"/>
          <a:lstStyle/>
          <a:p>
            <a:pPr algn="ctr"/>
            <a:r>
              <a:rPr sz="1200" b="1">
                <a:solidFill>
                  <a:srgbClr val="718096"/>
                </a:solidFill>
              </a:rPr>
              <a:t>No: revise or add justification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420606" y="8629650"/>
            <a:ext cx="2456688" cy="228600"/>
          </a:xfrm>
          <a:prstGeom prst="rect">
            <a:avLst/>
          </a:prstGeom>
          <a:noFill/>
        </p:spPr>
        <p:txBody>
          <a:bodyPr wrap="square" anchor="ctr" lIns="9525" rIns="9525" tIns="9525" bIns="9525"/>
          <a:lstStyle/>
          <a:p>
            <a:pPr algn="ctr"/>
            <a:r>
              <a:rPr sz="1050" b="0">
                <a:solidFill>
                  <a:srgbClr val="718096"/>
                </a:solidFill>
              </a:rPr>
              <a:t>No: gather missing receipts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58100" y="21259800"/>
            <a:ext cx="342900" cy="257175"/>
          </a:xfrm>
          <a:prstGeom prst="rect">
            <a:avLst/>
          </a:prstGeom>
          <a:noFill/>
        </p:spPr>
        <p:txBody>
          <a:bodyPr wrap="square" anchor="ctr" lIns="9525" rIns="9525" tIns="9525" bIns="9525"/>
          <a:lstStyle/>
          <a:p>
            <a:pPr algn="ctr"/>
            <a:r>
              <a:rPr sz="1280" b="1">
                <a:solidFill>
                  <a:srgbClr val="111111"/>
                </a:solidFill>
              </a:rPr>
              <a:t>12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077200" y="9420225"/>
            <a:ext cx="390525" cy="200025"/>
          </a:xfrm>
          <a:prstGeom prst="rect">
            <a:avLst/>
          </a:prstGeom>
          <a:noFill/>
        </p:spPr>
        <p:txBody>
          <a:bodyPr wrap="square" anchor="ctr" lIns="9525" rIns="9525" tIns="9525" bIns="9525"/>
          <a:lstStyle/>
          <a:p>
            <a:pPr algn="ctr"/>
            <a:r>
              <a:rPr sz="900" b="1">
                <a:solidFill>
                  <a:srgbClr val="478568"/>
                </a:solidFill>
              </a:rPr>
              <a:t>Yes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77200" y="14420850"/>
            <a:ext cx="390525" cy="200025"/>
          </a:xfrm>
          <a:prstGeom prst="rect">
            <a:avLst/>
          </a:prstGeom>
          <a:noFill/>
        </p:spPr>
        <p:txBody>
          <a:bodyPr wrap="square" anchor="ctr" lIns="9525" rIns="9525" tIns="9525" bIns="9525"/>
          <a:lstStyle/>
          <a:p>
            <a:pPr algn="ctr"/>
            <a:r>
              <a:rPr sz="900" b="1">
                <a:solidFill>
                  <a:srgbClr val="478568"/>
                </a:solidFill>
              </a:rPr>
              <a:t>Yes</a:t>
            </a:r>
          </a:p>
        </p:txBody>
      </p:sp>
      <p:cxnSp>
        <p:nvCxnSpPr>
          <p:cNvPr id="25" name="Connector 24"/>
          <p:cNvCxnSpPr>
            <a:stCxn id="2" idx="2"/>
            <a:endCxn id="3" idx="0"/>
          </p:cNvCxnSpPr>
          <p:nvPr/>
        </p:nvCxnSpPr>
        <p:spPr>
          <a:xfrm flipH="1">
            <a:off x="7867650" y="6734175"/>
            <a:ext cx="0" cy="466725"/>
          </a:xfrm>
          <a:prstGeom prst="bentConnector3">
            <a:avLst/>
          </a:prstGeom>
          <a:ln w="15875">
            <a:solidFill>
              <a:srgbClr val="33333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>
            <a:stCxn id="3" idx="2"/>
            <a:endCxn id="11" idx="0"/>
          </p:cNvCxnSpPr>
          <p:nvPr/>
        </p:nvCxnSpPr>
        <p:spPr>
          <a:xfrm flipH="1">
            <a:off x="7858125" y="7943850"/>
            <a:ext cx="9525" cy="466725"/>
          </a:xfrm>
          <a:prstGeom prst="bentConnector3">
            <a:avLst/>
          </a:prstGeom>
          <a:ln w="15875">
            <a:solidFill>
              <a:srgbClr val="33333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>
            <a:stCxn id="11" idx="2"/>
            <a:endCxn id="4" idx="0"/>
          </p:cNvCxnSpPr>
          <p:nvPr/>
        </p:nvCxnSpPr>
        <p:spPr>
          <a:xfrm>
            <a:off x="7858125" y="9353550"/>
            <a:ext cx="9525" cy="438150"/>
          </a:xfrm>
          <a:prstGeom prst="bentConnector3">
            <a:avLst/>
          </a:prstGeom>
          <a:ln w="15875">
            <a:solidFill>
              <a:srgbClr val="33333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>
            <a:stCxn id="4" idx="2"/>
            <a:endCxn id="5" idx="0"/>
          </p:cNvCxnSpPr>
          <p:nvPr/>
        </p:nvCxnSpPr>
        <p:spPr>
          <a:xfrm flipH="1">
            <a:off x="7867650" y="10534650"/>
            <a:ext cx="0" cy="457200"/>
          </a:xfrm>
          <a:prstGeom prst="bentConnector3">
            <a:avLst/>
          </a:prstGeom>
          <a:ln w="15875">
            <a:solidFill>
              <a:srgbClr val="33333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>
            <a:stCxn id="5" idx="2"/>
            <a:endCxn id="6" idx="0"/>
          </p:cNvCxnSpPr>
          <p:nvPr/>
        </p:nvCxnSpPr>
        <p:spPr>
          <a:xfrm flipH="1">
            <a:off x="7867650" y="11734800"/>
            <a:ext cx="0" cy="466725"/>
          </a:xfrm>
          <a:prstGeom prst="bentConnector3">
            <a:avLst/>
          </a:prstGeom>
          <a:ln w="15875">
            <a:solidFill>
              <a:srgbClr val="33333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>
            <a:stCxn id="6" idx="2"/>
            <a:endCxn id="12" idx="0"/>
          </p:cNvCxnSpPr>
          <p:nvPr/>
        </p:nvCxnSpPr>
        <p:spPr>
          <a:xfrm flipH="1">
            <a:off x="7858125" y="12944475"/>
            <a:ext cx="9525" cy="466725"/>
          </a:xfrm>
          <a:prstGeom prst="bentConnector3">
            <a:avLst/>
          </a:prstGeom>
          <a:ln w="15875">
            <a:solidFill>
              <a:srgbClr val="33333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or 30"/>
          <p:cNvCxnSpPr>
            <a:stCxn id="12" idx="2"/>
            <a:endCxn id="7" idx="0"/>
          </p:cNvCxnSpPr>
          <p:nvPr/>
        </p:nvCxnSpPr>
        <p:spPr>
          <a:xfrm>
            <a:off x="7858125" y="14354175"/>
            <a:ext cx="9525" cy="304800"/>
          </a:xfrm>
          <a:prstGeom prst="bentConnector3">
            <a:avLst/>
          </a:prstGeom>
          <a:ln w="15875">
            <a:solidFill>
              <a:srgbClr val="33333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or 31"/>
          <p:cNvCxnSpPr>
            <a:stCxn id="7" idx="2"/>
            <a:endCxn id="8" idx="0"/>
          </p:cNvCxnSpPr>
          <p:nvPr/>
        </p:nvCxnSpPr>
        <p:spPr>
          <a:xfrm flipH="1">
            <a:off x="7867650" y="15401925"/>
            <a:ext cx="0" cy="476250"/>
          </a:xfrm>
          <a:prstGeom prst="bentConnector3">
            <a:avLst/>
          </a:prstGeom>
          <a:ln w="15875">
            <a:solidFill>
              <a:srgbClr val="33333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or 32"/>
          <p:cNvCxnSpPr>
            <a:stCxn id="8" idx="2"/>
            <a:endCxn id="9" idx="0"/>
          </p:cNvCxnSpPr>
          <p:nvPr/>
        </p:nvCxnSpPr>
        <p:spPr>
          <a:xfrm flipH="1">
            <a:off x="7867650" y="16621125"/>
            <a:ext cx="0" cy="466725"/>
          </a:xfrm>
          <a:prstGeom prst="bentConnector3">
            <a:avLst/>
          </a:prstGeom>
          <a:ln w="15875">
            <a:solidFill>
              <a:srgbClr val="33333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or 33"/>
          <p:cNvCxnSpPr>
            <a:stCxn id="9" idx="2"/>
            <a:endCxn id="10" idx="0"/>
          </p:cNvCxnSpPr>
          <p:nvPr/>
        </p:nvCxnSpPr>
        <p:spPr>
          <a:xfrm flipH="1">
            <a:off x="7867650" y="17830800"/>
            <a:ext cx="0" cy="466725"/>
          </a:xfrm>
          <a:prstGeom prst="bentConnector3">
            <a:avLst/>
          </a:prstGeom>
          <a:ln w="15875">
            <a:solidFill>
              <a:srgbClr val="33333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