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5944850" cy="22469475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Can 1"/>
          <p:cNvSpPr/>
          <p:nvPr/>
        </p:nvSpPr>
        <p:spPr>
          <a:xfrm>
            <a:off x="6276975" y="7191375"/>
            <a:ext cx="1323975" cy="1247775"/>
          </a:xfrm>
          <a:prstGeom prst="can">
            <a:avLst/>
          </a:prstGeom>
          <a:solidFill>
            <a:srgbClr val="F7F7F7"/>
          </a:solidFill>
          <a:ln w="15875">
            <a:solidFill>
              <a:srgbClr val="3333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500" b="0">
                <a:solidFill>
                  <a:srgbClr val="111111"/>
                </a:solidFill>
              </a:rPr>
              <a:t>Raw storage</a:t>
            </a:r>
          </a:p>
        </p:txBody>
      </p:sp>
      <p:sp>
        <p:nvSpPr>
          <p:cNvPr id="3" name="Can 2"/>
          <p:cNvSpPr/>
          <p:nvPr/>
        </p:nvSpPr>
        <p:spPr>
          <a:xfrm>
            <a:off x="10191750" y="7191375"/>
            <a:ext cx="1238250" cy="1247775"/>
          </a:xfrm>
          <a:prstGeom prst="can">
            <a:avLst/>
          </a:prstGeom>
          <a:solidFill>
            <a:srgbClr val="F7F7F7"/>
          </a:solidFill>
          <a:ln w="15875">
            <a:solidFill>
              <a:srgbClr val="3333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120" b="0">
                <a:solidFill>
                  <a:srgbClr val="111111"/>
                </a:solidFill>
              </a:rPr>
              <a:t>Warehouse</a:t>
            </a:r>
          </a:p>
        </p:txBody>
      </p:sp>
      <p:sp>
        <p:nvSpPr>
          <p:cNvPr id="4" name="Rectangle 3"/>
          <p:cNvSpPr/>
          <p:nvPr/>
        </p:nvSpPr>
        <p:spPr>
          <a:xfrm>
            <a:off x="12392025" y="6724650"/>
            <a:ext cx="1685925" cy="771525"/>
          </a:xfrm>
          <a:prstGeom prst="rect">
            <a:avLst/>
          </a:prstGeom>
          <a:solidFill>
            <a:srgbClr val="F7F7F7"/>
          </a:solidFill>
          <a:ln w="15875">
            <a:solidFill>
              <a:srgbClr val="3333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200" b="0">
                <a:solidFill>
                  <a:srgbClr val="111111"/>
                </a:solidFill>
              </a:rPr>
              <a:t>BI dashboards</a:t>
            </a:r>
          </a:p>
        </p:txBody>
      </p:sp>
      <p:sp>
        <p:nvSpPr>
          <p:cNvPr id="5" name="Rectangle 4"/>
          <p:cNvSpPr/>
          <p:nvPr/>
        </p:nvSpPr>
        <p:spPr>
          <a:xfrm>
            <a:off x="12392025" y="8248650"/>
            <a:ext cx="1685925" cy="771525"/>
          </a:xfrm>
          <a:prstGeom prst="rect">
            <a:avLst/>
          </a:prstGeom>
          <a:solidFill>
            <a:srgbClr val="F7F7F7"/>
          </a:solidFill>
          <a:ln w="15875">
            <a:solidFill>
              <a:srgbClr val="3333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200" b="0">
                <a:solidFill>
                  <a:srgbClr val="111111"/>
                </a:solidFill>
              </a:rPr>
              <a:t>ML features</a:t>
            </a:r>
          </a:p>
        </p:txBody>
      </p:sp>
      <p:sp>
        <p:nvSpPr>
          <p:cNvPr id="6" name="Rectangle 5"/>
          <p:cNvSpPr/>
          <p:nvPr/>
        </p:nvSpPr>
        <p:spPr>
          <a:xfrm>
            <a:off x="1676400" y="7448550"/>
            <a:ext cx="1524000" cy="771525"/>
          </a:xfrm>
          <a:prstGeom prst="rect">
            <a:avLst/>
          </a:prstGeom>
          <a:solidFill>
            <a:srgbClr val="F7F7F7"/>
          </a:solidFill>
          <a:ln w="15875">
            <a:solidFill>
              <a:srgbClr val="3333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500" b="0">
                <a:solidFill>
                  <a:srgbClr val="111111"/>
                </a:solidFill>
              </a:rPr>
              <a:t>Web events</a:t>
            </a:r>
          </a:p>
        </p:txBody>
      </p:sp>
      <p:sp>
        <p:nvSpPr>
          <p:cNvPr id="7" name="Rectangle 6"/>
          <p:cNvSpPr/>
          <p:nvPr/>
        </p:nvSpPr>
        <p:spPr>
          <a:xfrm>
            <a:off x="1676400" y="8553450"/>
            <a:ext cx="1524000" cy="771525"/>
          </a:xfrm>
          <a:prstGeom prst="rect">
            <a:avLst/>
          </a:prstGeom>
          <a:solidFill>
            <a:srgbClr val="F7F7F7"/>
          </a:solidFill>
          <a:ln w="15875">
            <a:solidFill>
              <a:srgbClr val="3333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350" b="0">
                <a:solidFill>
                  <a:srgbClr val="111111"/>
                </a:solidFill>
              </a:rPr>
              <a:t>Billing</a:t>
            </a:r>
          </a:p>
        </p:txBody>
      </p:sp>
      <p:sp>
        <p:nvSpPr>
          <p:cNvPr id="8" name="Rectangle 7"/>
          <p:cNvSpPr/>
          <p:nvPr/>
        </p:nvSpPr>
        <p:spPr>
          <a:xfrm>
            <a:off x="1676400" y="6343650"/>
            <a:ext cx="1524000" cy="762000"/>
          </a:xfrm>
          <a:prstGeom prst="rect">
            <a:avLst/>
          </a:prstGeom>
          <a:solidFill>
            <a:srgbClr val="F7F7F7"/>
          </a:solidFill>
          <a:ln w="15875">
            <a:solidFill>
              <a:srgbClr val="3333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200" b="0">
                <a:solidFill>
                  <a:srgbClr val="111111"/>
                </a:solidFill>
              </a:rPr>
              <a:t>CRM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62925" y="7458075"/>
            <a:ext cx="1476375" cy="771525"/>
          </a:xfrm>
          <a:prstGeom prst="roundRect">
            <a:avLst/>
          </a:prstGeom>
          <a:solidFill>
            <a:srgbClr val="F7F7F7"/>
          </a:solidFill>
          <a:ln w="15875">
            <a:solidFill>
              <a:srgbClr val="3333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050" b="0">
                <a:solidFill>
                  <a:srgbClr val="111111"/>
                </a:solidFill>
              </a:rPr>
              <a:t>Transform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7458075"/>
            <a:ext cx="1419225" cy="771525"/>
          </a:xfrm>
          <a:prstGeom prst="roundRect">
            <a:avLst/>
          </a:prstGeom>
          <a:solidFill>
            <a:srgbClr val="F7F7F7"/>
          </a:solidFill>
          <a:ln w="15875">
            <a:solidFill>
              <a:srgbClr val="3333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350" b="0">
                <a:solidFill>
                  <a:srgbClr val="111111"/>
                </a:solidFill>
              </a:rPr>
              <a:t>Ingestion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1737" y="4000500"/>
            <a:ext cx="13771626" cy="733425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1800" b="0">
                <a:solidFill>
                  <a:srgbClr val="111111"/>
                </a:solidFill>
              </a:rPr>
              <a:t>Downstream consumers read only from the warehouse: BI dashboards for reporting and a feature</a:t>
            </a:r>
          </a:p>
          <a:p>
            <a:pPr algn="ctr"/>
            <a:r>
              <a:rPr sz="1800" b="0">
                <a:solidFill>
                  <a:srgbClr val="111111"/>
                </a:solidFill>
              </a:rPr>
              <a:t>store for machine learning models.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4691" y="2962275"/>
            <a:ext cx="13736193" cy="733425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2020" b="0">
                <a:solidFill>
                  <a:srgbClr val="111111"/>
                </a:solidFill>
              </a:rPr>
              <a:t>Data from the CRM, web analytics, and billing systems is ingested into raw storage, transformed</a:t>
            </a:r>
          </a:p>
          <a:p>
            <a:pPr algn="ctr"/>
            <a:r>
              <a:rPr sz="2020" b="0">
                <a:solidFill>
                  <a:srgbClr val="111111"/>
                </a:solidFill>
              </a:rPr>
              <a:t>on a nightly schedule, and loaded into the warehouse.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0891" y="10829925"/>
            <a:ext cx="12850368" cy="742950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1950" b="0">
                <a:solidFill>
                  <a:srgbClr val="111111"/>
                </a:solidFill>
              </a:rPr>
              <a:t>Section 3 describes the retention policy for raw storage and the service-level objectives for</a:t>
            </a:r>
          </a:p>
          <a:p>
            <a:pPr algn="ctr"/>
            <a:r>
              <a:rPr sz="1950" b="0">
                <a:solidFill>
                  <a:srgbClr val="111111"/>
                </a:solidFill>
              </a:rPr>
              <a:t>each stage.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2203" y="1457325"/>
            <a:ext cx="6838569" cy="485775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2920" b="1">
                <a:solidFill>
                  <a:srgbClr val="111111"/>
                </a:solidFill>
              </a:rPr>
              <a:t>Data Platform Design Review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25543" y="5314950"/>
            <a:ext cx="6188964" cy="390525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2250" b="1">
                <a:solidFill>
                  <a:srgbClr val="111111"/>
                </a:solidFill>
              </a:rPr>
              <a:t>Data Platform Overview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99582" y="9839325"/>
            <a:ext cx="4145661" cy="323850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1720" b="0">
                <a:solidFill>
                  <a:srgbClr val="111111"/>
                </a:solidFill>
              </a:rPr>
              <a:t>Figure 2. Data platform overview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48156" y="2333625"/>
            <a:ext cx="2751963" cy="304800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1650" b="0">
                <a:solidFill>
                  <a:srgbClr val="111111"/>
                </a:solidFill>
              </a:rPr>
              <a:t>2. Architecture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39050" y="21174075"/>
            <a:ext cx="219075" cy="238125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1120" b="0">
                <a:solidFill>
                  <a:srgbClr val="111111"/>
                </a:solidFill>
              </a:rPr>
              <a:t>4</a:t>
            </a:r>
          </a:p>
        </p:txBody>
      </p:sp>
      <p:cxnSp>
        <p:nvCxnSpPr>
          <p:cNvPr id="19" name="Connector 18"/>
          <p:cNvCxnSpPr>
            <a:stCxn id="8" idx="3"/>
            <a:endCxn id="10" idx="1"/>
          </p:cNvCxnSpPr>
          <p:nvPr/>
        </p:nvCxnSpPr>
        <p:spPr>
          <a:xfrm>
            <a:off x="3200400" y="6724650"/>
            <a:ext cx="1143000" cy="1119187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>
            <a:stCxn id="6" idx="3"/>
            <a:endCxn id="10" idx="1"/>
          </p:cNvCxnSpPr>
          <p:nvPr/>
        </p:nvCxnSpPr>
        <p:spPr>
          <a:xfrm>
            <a:off x="3200400" y="7834312"/>
            <a:ext cx="1143000" cy="9525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>
            <a:stCxn id="7" idx="3"/>
            <a:endCxn id="10" idx="1"/>
          </p:cNvCxnSpPr>
          <p:nvPr/>
        </p:nvCxnSpPr>
        <p:spPr>
          <a:xfrm flipV="1">
            <a:off x="3200400" y="7843837"/>
            <a:ext cx="1143000" cy="1095375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>
            <a:stCxn id="10" idx="3"/>
            <a:endCxn id="2" idx="1"/>
          </p:cNvCxnSpPr>
          <p:nvPr/>
        </p:nvCxnSpPr>
        <p:spPr>
          <a:xfrm flipV="1">
            <a:off x="5762625" y="7815262"/>
            <a:ext cx="514350" cy="28575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>
            <a:stCxn id="2" idx="3"/>
            <a:endCxn id="9" idx="1"/>
          </p:cNvCxnSpPr>
          <p:nvPr/>
        </p:nvCxnSpPr>
        <p:spPr>
          <a:xfrm>
            <a:off x="7600950" y="7815262"/>
            <a:ext cx="561975" cy="28575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>
            <a:stCxn id="9" idx="3"/>
            <a:endCxn id="3" idx="1"/>
          </p:cNvCxnSpPr>
          <p:nvPr/>
        </p:nvCxnSpPr>
        <p:spPr>
          <a:xfrm flipV="1">
            <a:off x="9639300" y="7815262"/>
            <a:ext cx="552450" cy="28575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>
            <a:stCxn id="3" idx="3"/>
            <a:endCxn id="4" idx="1"/>
          </p:cNvCxnSpPr>
          <p:nvPr/>
        </p:nvCxnSpPr>
        <p:spPr>
          <a:xfrm flipV="1">
            <a:off x="11430000" y="7110412"/>
            <a:ext cx="962025" cy="704850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>
            <a:stCxn id="3" idx="3"/>
            <a:endCxn id="5" idx="1"/>
          </p:cNvCxnSpPr>
          <p:nvPr/>
        </p:nvCxnSpPr>
        <p:spPr>
          <a:xfrm>
            <a:off x="11430000" y="7815262"/>
            <a:ext cx="962025" cy="819150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