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6286500" cy="59436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Diamond 1"/>
          <p:cNvSpPr/>
          <p:nvPr/>
        </p:nvSpPr>
        <p:spPr>
          <a:xfrm>
            <a:off x="2371725" y="3171825"/>
            <a:ext cx="1352550" cy="704850"/>
          </a:xfrm>
          <a:prstGeom prst="diamond">
            <a:avLst/>
          </a:prstGeom>
          <a:solidFill>
            <a:srgbClr val="FFFFFF"/>
          </a:solidFill>
          <a:ln w="15875">
            <a:solidFill>
              <a:srgbClr val="11111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980" b="0">
                <a:solidFill>
                  <a:srgbClr val="111111"/>
                </a:solidFill>
              </a:rPr>
              <a:t>财务复核</a:t>
            </a:r>
          </a:p>
          <a:p>
            <a:pPr algn="ctr"/>
            <a:r>
              <a:rPr sz="980" b="0">
                <a:solidFill>
                  <a:srgbClr val="111111"/>
                </a:solidFill>
              </a:rPr>
              <a:t>金额&gt;5000?</a:t>
            </a:r>
          </a:p>
        </p:txBody>
      </p:sp>
      <p:sp>
        <p:nvSpPr>
          <p:cNvPr id="3" name="Diamond 2"/>
          <p:cNvSpPr/>
          <p:nvPr/>
        </p:nvSpPr>
        <p:spPr>
          <a:xfrm>
            <a:off x="2400300" y="2133600"/>
            <a:ext cx="1295400" cy="685800"/>
          </a:xfrm>
          <a:prstGeom prst="diamond">
            <a:avLst/>
          </a:prstGeom>
          <a:solidFill>
            <a:srgbClr val="FFFFFF"/>
          </a:solidFill>
          <a:ln w="15875">
            <a:solidFill>
              <a:srgbClr val="11111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819" b="0">
                <a:solidFill>
                  <a:srgbClr val="111111"/>
                </a:solidFill>
              </a:rPr>
              <a:t>部门经理审核</a:t>
            </a:r>
          </a:p>
        </p:txBody>
      </p:sp>
      <p:sp>
        <p:nvSpPr>
          <p:cNvPr id="4" name="Rectangle 3"/>
          <p:cNvSpPr/>
          <p:nvPr/>
        </p:nvSpPr>
        <p:spPr>
          <a:xfrm>
            <a:off x="647700" y="3295650"/>
            <a:ext cx="1143000" cy="381000"/>
          </a:xfrm>
          <a:prstGeom prst="rect">
            <a:avLst/>
          </a:prstGeom>
          <a:solidFill>
            <a:srgbClr val="FFFFFF"/>
          </a:solidFill>
          <a:ln w="15875">
            <a:solidFill>
              <a:srgbClr val="11111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750" b="0">
                <a:solidFill>
                  <a:srgbClr val="111111"/>
                </a:solidFill>
              </a:rPr>
              <a:t>退回修改</a:t>
            </a:r>
          </a:p>
        </p:txBody>
      </p:sp>
      <p:sp>
        <p:nvSpPr>
          <p:cNvPr id="5" name="Rectangle 4"/>
          <p:cNvSpPr/>
          <p:nvPr/>
        </p:nvSpPr>
        <p:spPr>
          <a:xfrm>
            <a:off x="2476500" y="933450"/>
            <a:ext cx="1133475" cy="342900"/>
          </a:xfrm>
          <a:prstGeom prst="rect">
            <a:avLst/>
          </a:prstGeom>
          <a:solidFill>
            <a:srgbClr val="FFFFFF"/>
          </a:solidFill>
          <a:ln w="15875">
            <a:solidFill>
              <a:srgbClr val="11111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819" b="0">
                <a:solidFill>
                  <a:srgbClr val="111111"/>
                </a:solidFill>
              </a:rPr>
              <a:t>整理报销凭证</a:t>
            </a:r>
          </a:p>
        </p:txBody>
      </p:sp>
      <p:sp>
        <p:nvSpPr>
          <p:cNvPr id="6" name="Rectangle 5"/>
          <p:cNvSpPr/>
          <p:nvPr/>
        </p:nvSpPr>
        <p:spPr>
          <a:xfrm>
            <a:off x="2476500" y="1543050"/>
            <a:ext cx="1133475" cy="342900"/>
          </a:xfrm>
          <a:prstGeom prst="rect">
            <a:avLst/>
          </a:prstGeom>
          <a:solidFill>
            <a:srgbClr val="FFFFFF"/>
          </a:solidFill>
          <a:ln w="15875">
            <a:solidFill>
              <a:srgbClr val="11111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819" b="0">
                <a:solidFill>
                  <a:srgbClr val="111111"/>
                </a:solidFill>
              </a:rPr>
              <a:t>提交报销单</a:t>
            </a:r>
          </a:p>
        </p:txBody>
      </p:sp>
      <p:sp>
        <p:nvSpPr>
          <p:cNvPr id="7" name="Rectangle 6"/>
          <p:cNvSpPr/>
          <p:nvPr/>
        </p:nvSpPr>
        <p:spPr>
          <a:xfrm>
            <a:off x="2476500" y="4476750"/>
            <a:ext cx="1133475" cy="342900"/>
          </a:xfrm>
          <a:prstGeom prst="rect">
            <a:avLst/>
          </a:prstGeom>
          <a:solidFill>
            <a:srgbClr val="FFFFFF"/>
          </a:solidFill>
          <a:ln w="15875">
            <a:solidFill>
              <a:srgbClr val="11111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819" b="0">
                <a:solidFill>
                  <a:srgbClr val="111111"/>
                </a:solidFill>
              </a:rPr>
              <a:t>出纳付款</a:t>
            </a:r>
          </a:p>
        </p:txBody>
      </p:sp>
      <p:sp>
        <p:nvSpPr>
          <p:cNvPr id="8" name="Rectangle 7"/>
          <p:cNvSpPr/>
          <p:nvPr/>
        </p:nvSpPr>
        <p:spPr>
          <a:xfrm>
            <a:off x="4381500" y="4229100"/>
            <a:ext cx="1066800" cy="342900"/>
          </a:xfrm>
          <a:prstGeom prst="rect">
            <a:avLst/>
          </a:prstGeom>
          <a:solidFill>
            <a:srgbClr val="FFFFFF"/>
          </a:solidFill>
          <a:ln w="15875">
            <a:solidFill>
              <a:srgbClr val="11111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819" b="0">
                <a:solidFill>
                  <a:srgbClr val="111111"/>
                </a:solidFill>
              </a:rPr>
              <a:t>总监审批</a:t>
            </a:r>
          </a:p>
        </p:txBody>
      </p:sp>
      <p:sp>
        <p:nvSpPr>
          <p:cNvPr id="9" name="Oval 8"/>
          <p:cNvSpPr/>
          <p:nvPr/>
        </p:nvSpPr>
        <p:spPr>
          <a:xfrm>
            <a:off x="2705100" y="5219700"/>
            <a:ext cx="685800" cy="24765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1111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750" b="0">
                <a:solidFill>
                  <a:srgbClr val="111111"/>
                </a:solidFill>
              </a:rPr>
              <a:t>结束</a:t>
            </a:r>
          </a:p>
        </p:txBody>
      </p:sp>
      <p:sp>
        <p:nvSpPr>
          <p:cNvPr id="10" name="Oval 9"/>
          <p:cNvSpPr/>
          <p:nvPr/>
        </p:nvSpPr>
        <p:spPr>
          <a:xfrm>
            <a:off x="2705100" y="495300"/>
            <a:ext cx="685800" cy="238125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1111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900" b="0">
                <a:solidFill>
                  <a:srgbClr val="111111"/>
                </a:solidFill>
              </a:rPr>
              <a:t>开始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86025" y="133350"/>
            <a:ext cx="1123950" cy="219075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280" b="0">
                <a:solidFill>
                  <a:srgbClr val="111111"/>
                </a:solidFill>
              </a:rPr>
              <a:t>报销审批流程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6775" y="1524000"/>
            <a:ext cx="1276350" cy="171450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819" b="0">
                <a:solidFill>
                  <a:srgbClr val="111111"/>
                </a:solidFill>
              </a:rPr>
              <a:t>修改后重新提交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86000" y="5581650"/>
            <a:ext cx="1543050" cy="114300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600" b="0">
                <a:solidFill>
                  <a:srgbClr val="999999"/>
                </a:solidFill>
              </a:rPr>
              <a:t>继续交叉先勾漏点，不表示流程合同。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71725" y="352425"/>
            <a:ext cx="1352550" cy="114300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600" b="0">
                <a:solidFill>
                  <a:srgbClr val="777777"/>
                </a:solidFill>
              </a:rPr>
              <a:t>出纳司审，金交叉审核与接口闭环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29125" y="4676775"/>
            <a:ext cx="361950" cy="200025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050" b="0">
                <a:solidFill>
                  <a:srgbClr val="111111"/>
                </a:solidFill>
              </a:rPr>
              <a:t>批准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76575" y="2790825"/>
            <a:ext cx="304800" cy="190500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819" b="0">
                <a:solidFill>
                  <a:srgbClr val="111111"/>
                </a:solidFill>
              </a:rPr>
              <a:t>通过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52900" y="2590800"/>
            <a:ext cx="285750" cy="180975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750" b="0">
                <a:solidFill>
                  <a:srgbClr val="111111"/>
                </a:solidFill>
              </a:rPr>
              <a:t>驳回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76575" y="4019550"/>
            <a:ext cx="219075" cy="180975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750" b="0">
                <a:solidFill>
                  <a:srgbClr val="111111"/>
                </a:solidFill>
              </a:rPr>
              <a:t>否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76725" y="3438525"/>
            <a:ext cx="152400" cy="171450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050" b="0">
                <a:solidFill>
                  <a:srgbClr val="111111"/>
                </a:solidFill>
              </a:rPr>
              <a:t>是</a:t>
            </a:r>
          </a:p>
        </p:txBody>
      </p:sp>
      <p:cxnSp>
        <p:nvCxnSpPr>
          <p:cNvPr id="20" name="Connector 19"/>
          <p:cNvCxnSpPr>
            <a:stCxn id="10" idx="2"/>
            <a:endCxn id="5" idx="0"/>
          </p:cNvCxnSpPr>
          <p:nvPr/>
        </p:nvCxnSpPr>
        <p:spPr>
          <a:xfrm flipH="1">
            <a:off x="3043237" y="733425"/>
            <a:ext cx="4763" cy="200025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>
            <a:stCxn id="5" idx="2"/>
            <a:endCxn id="6" idx="0"/>
          </p:cNvCxnSpPr>
          <p:nvPr/>
        </p:nvCxnSpPr>
        <p:spPr>
          <a:xfrm flipH="1">
            <a:off x="3043237" y="1276350"/>
            <a:ext cx="0" cy="26670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>
            <a:stCxn id="6" idx="2"/>
            <a:endCxn id="3" idx="0"/>
          </p:cNvCxnSpPr>
          <p:nvPr/>
        </p:nvCxnSpPr>
        <p:spPr>
          <a:xfrm>
            <a:off x="3043237" y="1885950"/>
            <a:ext cx="4763" cy="24765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>
            <a:stCxn id="3" idx="2"/>
            <a:endCxn id="2" idx="0"/>
          </p:cNvCxnSpPr>
          <p:nvPr/>
        </p:nvCxnSpPr>
        <p:spPr>
          <a:xfrm flipH="1">
            <a:off x="3048000" y="2819400"/>
            <a:ext cx="0" cy="352425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>
            <a:stCxn id="3" idx="1"/>
            <a:endCxn id="4" idx="3"/>
          </p:cNvCxnSpPr>
          <p:nvPr/>
        </p:nvCxnSpPr>
        <p:spPr>
          <a:xfrm flipH="1">
            <a:off x="1790700" y="2476500"/>
            <a:ext cx="609600" cy="100965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>
            <a:stCxn id="4" idx="3"/>
            <a:endCxn id="6" idx="1"/>
          </p:cNvCxnSpPr>
          <p:nvPr/>
        </p:nvCxnSpPr>
        <p:spPr>
          <a:xfrm flipV="1">
            <a:off x="1790700" y="1714500"/>
            <a:ext cx="685800" cy="177165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>
            <a:stCxn id="2" idx="3"/>
            <a:endCxn id="8" idx="1"/>
          </p:cNvCxnSpPr>
          <p:nvPr/>
        </p:nvCxnSpPr>
        <p:spPr>
          <a:xfrm>
            <a:off x="3724275" y="3524250"/>
            <a:ext cx="657225" cy="87630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>
            <a:stCxn id="2" idx="2"/>
            <a:endCxn id="7" idx="0"/>
          </p:cNvCxnSpPr>
          <p:nvPr/>
        </p:nvCxnSpPr>
        <p:spPr>
          <a:xfrm flipH="1">
            <a:off x="3043237" y="3876675"/>
            <a:ext cx="4763" cy="600075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>
            <a:stCxn id="8" idx="1"/>
            <a:endCxn id="7" idx="3"/>
          </p:cNvCxnSpPr>
          <p:nvPr/>
        </p:nvCxnSpPr>
        <p:spPr>
          <a:xfrm flipH="1">
            <a:off x="3609975" y="4400550"/>
            <a:ext cx="771525" cy="24765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>
            <a:stCxn id="7" idx="2"/>
            <a:endCxn id="9" idx="0"/>
          </p:cNvCxnSpPr>
          <p:nvPr/>
        </p:nvCxnSpPr>
        <p:spPr>
          <a:xfrm>
            <a:off x="3043237" y="4819650"/>
            <a:ext cx="4763" cy="40005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