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24955500" cy="14487525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Can 1"/>
          <p:cNvSpPr/>
          <p:nvPr/>
        </p:nvSpPr>
        <p:spPr>
          <a:xfrm>
            <a:off x="17847945" y="7460932"/>
            <a:ext cx="3749040" cy="2490788"/>
          </a:xfrm>
          <a:prstGeom prst="can">
            <a:avLst/>
          </a:prstGeom>
          <a:solidFill>
            <a:srgbClr val="C9E3F8"/>
          </a:solidFill>
          <a:ln w="15875">
            <a:solidFill>
              <a:srgbClr val="1623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80" b="0">
                <a:solidFill>
                  <a:srgbClr val="16232E"/>
                </a:solidFill>
              </a:rPr>
              <a:t>Time-series database</a:t>
            </a:r>
          </a:p>
        </p:txBody>
      </p:sp>
      <p:sp>
        <p:nvSpPr>
          <p:cNvPr id="3" name="Rectangle 2"/>
          <p:cNvSpPr/>
          <p:nvPr/>
        </p:nvSpPr>
        <p:spPr>
          <a:xfrm>
            <a:off x="677228" y="5828348"/>
            <a:ext cx="5127308" cy="1414462"/>
          </a:xfrm>
          <a:prstGeom prst="rect">
            <a:avLst/>
          </a:prstGeom>
          <a:solidFill>
            <a:srgbClr val="CDEECF"/>
          </a:solidFill>
          <a:ln w="15875">
            <a:solidFill>
              <a:srgbClr val="1623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2400" b="0">
                <a:solidFill>
                  <a:srgbClr val="16232E"/>
                </a:solidFill>
              </a:rPr>
              <a:t>Door sensors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677228" y="8488680"/>
            <a:ext cx="5127308" cy="1414462"/>
          </a:xfrm>
          <a:prstGeom prst="rect">
            <a:avLst/>
          </a:prstGeom>
          <a:solidFill>
            <a:srgbClr val="CDEECF"/>
          </a:solidFill>
          <a:ln w="15875">
            <a:solidFill>
              <a:srgbClr val="1623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2100" b="0">
                <a:solidFill>
                  <a:srgbClr val="16232E"/>
                </a:solidFill>
              </a:rPr>
              <a:t>Cameras</a:t>
            </a:r>
          </a:p>
        </p:txBody>
      </p:sp>
      <p:sp>
        <p:nvSpPr>
          <p:cNvPr id="5" name="Rectangle 4"/>
          <p:cNvSpPr/>
          <p:nvPr/>
        </p:nvSpPr>
        <p:spPr>
          <a:xfrm>
            <a:off x="677228" y="3155632"/>
            <a:ext cx="5127308" cy="1403032"/>
          </a:xfrm>
          <a:prstGeom prst="rect">
            <a:avLst/>
          </a:prstGeom>
          <a:solidFill>
            <a:srgbClr val="CDEECF"/>
          </a:solidFill>
          <a:ln w="15875">
            <a:solidFill>
              <a:srgbClr val="1623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2400" b="0">
                <a:solidFill>
                  <a:srgbClr val="16232E"/>
                </a:solidFill>
              </a:rPr>
              <a:t>Temperature sensors</a:t>
            </a:r>
          </a:p>
        </p:txBody>
      </p:sp>
      <p:sp>
        <p:nvSpPr>
          <p:cNvPr id="6" name="Rectangle 5"/>
          <p:cNvSpPr/>
          <p:nvPr/>
        </p:nvSpPr>
        <p:spPr>
          <a:xfrm>
            <a:off x="12624435" y="5828348"/>
            <a:ext cx="3664268" cy="1414462"/>
          </a:xfrm>
          <a:prstGeom prst="rect">
            <a:avLst/>
          </a:prstGeom>
          <a:solidFill>
            <a:srgbClr val="C9E3F8"/>
          </a:solidFill>
          <a:ln w="15875">
            <a:solidFill>
              <a:srgbClr val="1623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2400" b="0">
                <a:solidFill>
                  <a:srgbClr val="16232E"/>
                </a:solidFill>
              </a:rPr>
              <a:t>MQTT broker</a:t>
            </a:r>
          </a:p>
        </p:txBody>
      </p:sp>
      <p:sp>
        <p:nvSpPr>
          <p:cNvPr id="7" name="Rectangle 6"/>
          <p:cNvSpPr/>
          <p:nvPr/>
        </p:nvSpPr>
        <p:spPr>
          <a:xfrm>
            <a:off x="18005108" y="3869055"/>
            <a:ext cx="3567112" cy="1414462"/>
          </a:xfrm>
          <a:prstGeom prst="rect">
            <a:avLst/>
          </a:prstGeom>
          <a:solidFill>
            <a:srgbClr val="FFF0AD"/>
          </a:solidFill>
          <a:ln w="15875">
            <a:solidFill>
              <a:srgbClr val="1623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2400" b="0">
                <a:solidFill>
                  <a:srgbClr val="16232E"/>
                </a:solidFill>
              </a:rPr>
              <a:t>Alert service</a:t>
            </a:r>
          </a:p>
        </p:txBody>
      </p:sp>
      <p:sp>
        <p:nvSpPr>
          <p:cNvPr id="8" name="Rectangle 7"/>
          <p:cNvSpPr/>
          <p:nvPr/>
        </p:nvSpPr>
        <p:spPr>
          <a:xfrm>
            <a:off x="7726680" y="5828348"/>
            <a:ext cx="3554730" cy="1414462"/>
          </a:xfrm>
          <a:prstGeom prst="rect">
            <a:avLst/>
          </a:prstGeom>
          <a:solidFill>
            <a:srgbClr val="FFF0AD"/>
          </a:solidFill>
          <a:ln w="15875">
            <a:solidFill>
              <a:srgbClr val="1623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2400" b="0">
                <a:solidFill>
                  <a:srgbClr val="16232E"/>
                </a:solidFill>
              </a:rPr>
              <a:t>Edge gateway</a:t>
            </a:r>
          </a:p>
        </p:txBody>
      </p:sp>
      <p:sp>
        <p:nvSpPr>
          <p:cNvPr id="9" name="Rectangle 8"/>
          <p:cNvSpPr/>
          <p:nvPr/>
        </p:nvSpPr>
        <p:spPr>
          <a:xfrm>
            <a:off x="21766530" y="8053388"/>
            <a:ext cx="2333625" cy="1282065"/>
          </a:xfrm>
          <a:prstGeom prst="rect">
            <a:avLst/>
          </a:prstGeom>
          <a:solidFill>
            <a:srgbClr val="CDEECF"/>
          </a:solidFill>
          <a:ln w="15875">
            <a:solidFill>
              <a:srgbClr val="1623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880" b="0">
                <a:solidFill>
                  <a:srgbClr val="16232E"/>
                </a:solidFill>
              </a:rPr>
              <a:t>Dashboard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007512" y="2479358"/>
            <a:ext cx="2091690" cy="1282065"/>
          </a:xfrm>
          <a:prstGeom prst="rect">
            <a:avLst/>
          </a:prstGeom>
          <a:solidFill>
            <a:srgbClr val="CDEECF"/>
          </a:solidFill>
          <a:ln w="15875">
            <a:solidFill>
              <a:srgbClr val="1623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2020" b="0">
                <a:solidFill>
                  <a:srgbClr val="16232E"/>
                </a:solidFill>
              </a:rPr>
              <a:t>Email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07512" y="5344478"/>
            <a:ext cx="2091690" cy="1269682"/>
          </a:xfrm>
          <a:prstGeom prst="rect">
            <a:avLst/>
          </a:prstGeom>
          <a:solidFill>
            <a:srgbClr val="CDEECF"/>
          </a:solidFill>
          <a:ln w="15875">
            <a:solidFill>
              <a:srgbClr val="1623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2100" b="0">
                <a:solidFill>
                  <a:srgbClr val="16232E"/>
                </a:solidFill>
              </a:rPr>
              <a:t>SMS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33460" y="846772"/>
            <a:ext cx="7497128" cy="90678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5250" b="0">
                <a:solidFill>
                  <a:srgbClr val="16232E"/>
                </a:solidFill>
              </a:rPr>
              <a:t>Office IoT Monitoring</a:t>
            </a:r>
          </a:p>
        </p:txBody>
      </p:sp>
      <p:cxnSp>
        <p:nvCxnSpPr>
          <p:cNvPr id="13" name="Connector 12"/>
          <p:cNvCxnSpPr>
            <a:stCxn id="5" idx="3"/>
            <a:endCxn id="8" idx="1"/>
          </p:cNvCxnSpPr>
          <p:nvPr/>
        </p:nvCxnSpPr>
        <p:spPr>
          <a:xfrm>
            <a:off x="5804536" y="3857148"/>
            <a:ext cx="1922144" cy="2678431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>
            <a:stCxn id="3" idx="3"/>
            <a:endCxn id="8" idx="1"/>
          </p:cNvCxnSpPr>
          <p:nvPr/>
        </p:nvCxnSpPr>
        <p:spPr>
          <a:xfrm flipV="1">
            <a:off x="5804536" y="6535579"/>
            <a:ext cx="1922144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>
            <a:stCxn id="4" idx="3"/>
            <a:endCxn id="8" idx="1"/>
          </p:cNvCxnSpPr>
          <p:nvPr/>
        </p:nvCxnSpPr>
        <p:spPr>
          <a:xfrm flipV="1">
            <a:off x="5804536" y="6535579"/>
            <a:ext cx="1922144" cy="2660332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>
            <a:stCxn id="8" idx="3"/>
            <a:endCxn id="6" idx="1"/>
          </p:cNvCxnSpPr>
          <p:nvPr/>
        </p:nvCxnSpPr>
        <p:spPr>
          <a:xfrm flipV="1">
            <a:off x="11281410" y="6535579"/>
            <a:ext cx="1343025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>
            <a:stCxn id="6" idx="3"/>
            <a:endCxn id="7" idx="1"/>
          </p:cNvCxnSpPr>
          <p:nvPr/>
        </p:nvCxnSpPr>
        <p:spPr>
          <a:xfrm flipV="1">
            <a:off x="16288703" y="4576286"/>
            <a:ext cx="1716405" cy="1959293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>
            <a:stCxn id="6" idx="3"/>
            <a:endCxn id="2" idx="1"/>
          </p:cNvCxnSpPr>
          <p:nvPr/>
        </p:nvCxnSpPr>
        <p:spPr>
          <a:xfrm>
            <a:off x="16288703" y="6535579"/>
            <a:ext cx="1559242" cy="2170747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>
            <a:stCxn id="7" idx="3"/>
            <a:endCxn id="10" idx="1"/>
          </p:cNvCxnSpPr>
          <p:nvPr/>
        </p:nvCxnSpPr>
        <p:spPr>
          <a:xfrm flipV="1">
            <a:off x="21572220" y="3120390"/>
            <a:ext cx="435292" cy="1455896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>
            <a:stCxn id="7" idx="3"/>
            <a:endCxn id="11" idx="1"/>
          </p:cNvCxnSpPr>
          <p:nvPr/>
        </p:nvCxnSpPr>
        <p:spPr>
          <a:xfrm>
            <a:off x="21572220" y="4576286"/>
            <a:ext cx="435292" cy="1403033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>
            <a:stCxn id="2" idx="3"/>
            <a:endCxn id="9" idx="1"/>
          </p:cNvCxnSpPr>
          <p:nvPr/>
        </p:nvCxnSpPr>
        <p:spPr>
          <a:xfrm flipV="1">
            <a:off x="21596985" y="8694420"/>
            <a:ext cx="169545" cy="11906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